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08" r:id="rId3"/>
    <p:sldId id="416" r:id="rId5"/>
    <p:sldId id="420" r:id="rId6"/>
    <p:sldId id="301" r:id="rId7"/>
    <p:sldId id="436" r:id="rId8"/>
    <p:sldId id="437" r:id="rId9"/>
    <p:sldId id="447" r:id="rId10"/>
    <p:sldId id="444" r:id="rId11"/>
    <p:sldId id="471" r:id="rId12"/>
    <p:sldId id="438" r:id="rId13"/>
    <p:sldId id="448" r:id="rId14"/>
    <p:sldId id="472" r:id="rId15"/>
    <p:sldId id="473" r:id="rId16"/>
    <p:sldId id="439" r:id="rId17"/>
    <p:sldId id="441" r:id="rId18"/>
    <p:sldId id="456" r:id="rId19"/>
    <p:sldId id="449" r:id="rId20"/>
    <p:sldId id="450" r:id="rId21"/>
    <p:sldId id="443" r:id="rId22"/>
    <p:sldId id="425" r:id="rId23"/>
    <p:sldId id="451" r:id="rId24"/>
    <p:sldId id="452" r:id="rId25"/>
    <p:sldId id="453" r:id="rId26"/>
    <p:sldId id="454" r:id="rId27"/>
    <p:sldId id="455" r:id="rId28"/>
    <p:sldId id="423" r:id="rId29"/>
    <p:sldId id="424" r:id="rId30"/>
    <p:sldId id="435" r:id="rId31"/>
    <p:sldId id="434" r:id="rId32"/>
    <p:sldId id="412" r:id="rId33"/>
  </p:sldIdLst>
  <p:sldSz cx="9144000" cy="5143500" type="screen16x9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7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0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 Yang" initials="X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A6"/>
    <a:srgbClr val="FF8344"/>
    <a:srgbClr val="F36522"/>
    <a:srgbClr val="ED6D2B"/>
    <a:srgbClr val="FC6A25"/>
    <a:srgbClr val="E46836"/>
    <a:srgbClr val="F06712"/>
    <a:srgbClr val="FD7639"/>
    <a:srgbClr val="E94F19"/>
    <a:srgbClr val="FCA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3" autoAdjust="0"/>
    <p:restoredTop sz="67483" autoAdjust="0"/>
  </p:normalViewPr>
  <p:slideViewPr>
    <p:cSldViewPr snapToGrid="0" showGuides="1">
      <p:cViewPr varScale="1">
        <p:scale>
          <a:sx n="112" d="100"/>
          <a:sy n="112" d="100"/>
        </p:scale>
        <p:origin x="2088" y="184"/>
      </p:cViewPr>
      <p:guideLst>
        <p:guide orient="horz" pos="447"/>
        <p:guide pos="2880"/>
        <p:guide orient="horz" pos="16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30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介绍界面功能，最好直接现场演示。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好啦，现在我们认识了计算机的语言和计算机的结构，现在就可以正式的了解</a:t>
            </a:r>
            <a:r>
              <a:rPr lang="en-US" altLang="zh-CN" dirty="0"/>
              <a:t>C++</a:t>
            </a:r>
            <a:r>
              <a:rPr lang="zh-CN" altLang="en-US" dirty="0"/>
              <a:t>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题目来源</a:t>
            </a:r>
            <a:r>
              <a:rPr kumimoji="1" lang="en-US" altLang="zh-CN" dirty="0"/>
              <a:t> P1366</a:t>
            </a:r>
            <a:r>
              <a:rPr kumimoji="1" lang="zh-CN" altLang="en-US" dirty="0"/>
              <a:t>【洛谷】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在学习</a:t>
            </a:r>
            <a:r>
              <a:rPr kumimoji="1" lang="en-US" altLang="zh-CN" dirty="0"/>
              <a:t>C++</a:t>
            </a:r>
            <a:r>
              <a:rPr kumimoji="1" lang="zh-CN" altLang="en-US" dirty="0"/>
              <a:t>之前，首先先要思考一个问题：</a:t>
            </a:r>
            <a:endParaRPr kumimoji="1" lang="en-US" altLang="zh-CN" dirty="0"/>
          </a:p>
          <a:p>
            <a:r>
              <a:rPr kumimoji="1" lang="en-US" altLang="zh-CN" dirty="0"/>
              <a:t>    </a:t>
            </a:r>
            <a:r>
              <a:rPr kumimoji="1" lang="zh-CN" altLang="en-US" dirty="0"/>
              <a:t>什么是编程语言？</a:t>
            </a:r>
            <a:endParaRPr kumimoji="1" lang="en-US" altLang="zh-CN" dirty="0"/>
          </a:p>
          <a:p>
            <a:r>
              <a:rPr kumimoji="1" lang="zh-CN" altLang="en-US" dirty="0"/>
              <a:t>字面意思理解“编程语言”， “编程”是形容词，而“语言”是名词，决定性质的。</a:t>
            </a:r>
            <a:endParaRPr kumimoji="1" lang="en-US" altLang="zh-CN" dirty="0"/>
          </a:p>
          <a:p>
            <a:r>
              <a:rPr kumimoji="1" lang="zh-CN" altLang="en-US" dirty="0"/>
              <a:t>所以，思考什么是“语言”？</a:t>
            </a:r>
            <a:endParaRPr kumimoji="1" lang="en-US" altLang="zh-CN" dirty="0"/>
          </a:p>
          <a:p>
            <a:r>
              <a:rPr kumimoji="1" lang="zh-CN" altLang="en-US" dirty="0"/>
              <a:t>语言是沟通的工具。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而，老师和同学沟通，肯定不能讲</a:t>
            </a:r>
            <a:r>
              <a:rPr kumimoji="1" lang="en-US" altLang="zh-CN" dirty="0"/>
              <a:t>print(“</a:t>
            </a:r>
            <a:r>
              <a:rPr kumimoji="1" lang="zh-CN" altLang="en-US" dirty="0"/>
              <a:t>你好</a:t>
            </a:r>
            <a:r>
              <a:rPr kumimoji="1" lang="en-US" altLang="zh-CN" dirty="0"/>
              <a:t>”)</a:t>
            </a:r>
            <a:r>
              <a:rPr kumimoji="1" lang="zh-CN" altLang="en-US" dirty="0"/>
              <a:t>，因为这是编程语言。</a:t>
            </a:r>
            <a:endParaRPr kumimoji="1" lang="en-US" altLang="zh-CN" dirty="0"/>
          </a:p>
          <a:p>
            <a:r>
              <a:rPr kumimoji="1" lang="zh-CN" altLang="en-US" dirty="0"/>
              <a:t>人与人之间沟通肯定要讲“人话”，那我们与计算机沟通讲“人话”，计算机肯定是听不懂的。</a:t>
            </a:r>
            <a:endParaRPr kumimoji="1" lang="en-US" altLang="zh-CN" dirty="0"/>
          </a:p>
          <a:p>
            <a:r>
              <a:rPr kumimoji="1" lang="zh-CN" altLang="en-US" dirty="0"/>
              <a:t>所以我们与计算机沟通要用计算机的语言，即“编程语言“。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所以编程语言是人和计算机交流的工具。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语言大部分传达的是请求与命令。命令也是指令。</a:t>
            </a:r>
            <a:endParaRPr kumimoji="1" lang="en-US" altLang="zh-CN" dirty="0"/>
          </a:p>
          <a:p>
            <a:r>
              <a:rPr kumimoji="1" lang="zh-CN" altLang="en-US" dirty="0"/>
              <a:t>使用编程语言下达命令，其实就是编程的本质。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了解了编程语言的作用，接下来了解一些编程语言的分类。</a:t>
            </a:r>
            <a:endParaRPr kumimoji="1" lang="en-US" altLang="zh-CN" dirty="0"/>
          </a:p>
          <a:p>
            <a:r>
              <a:rPr kumimoji="1" lang="zh-CN" altLang="en-US" dirty="0"/>
              <a:t>（本页不用解释太多，基本上学生对机器语言、汇编语言没有任何认识）</a:t>
            </a:r>
            <a:endParaRPr kumimoji="1" lang="en-US" altLang="zh-CN" dirty="0"/>
          </a:p>
          <a:p>
            <a:r>
              <a:rPr kumimoji="1" lang="zh-CN" altLang="en-US" dirty="0"/>
              <a:t>（核心先给学生展示一些这几类语言长什么样子）</a:t>
            </a:r>
            <a:endParaRPr kumimoji="1" lang="en-US" altLang="zh-CN" dirty="0"/>
          </a:p>
          <a:p>
            <a:r>
              <a:rPr kumimoji="1" lang="zh-CN" altLang="en-US" dirty="0"/>
              <a:t>（要传达这样的思想：同一个任务，代码越长，执行速度反而越快）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了解了编程语言以后，接下来我们来认识一下计算机的体系结构。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为什么要了解计算机的体系结构？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我们学习编程语言，本质就是给计算机下达指令，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但是如果你连计算机有什么东西都不知道。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那我们没有办法去控制计算机。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（举例子比如给计算机下达转两圈的命令，但是计算机没有腿）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好啦，现在我们认识了计算机的语言和计算机的结构，现在就可以正式的了解</a:t>
            </a:r>
            <a:r>
              <a:rPr lang="en-US" altLang="zh-CN" dirty="0"/>
              <a:t>C++</a:t>
            </a:r>
            <a:r>
              <a:rPr lang="zh-CN" altLang="en-US" dirty="0"/>
              <a:t>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既然与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语言有渊源关系，那么我们来了解一下</a:t>
            </a:r>
            <a:r>
              <a:rPr kumimoji="1" lang="en-US" altLang="zh-CN" dirty="0"/>
              <a:t>C</a:t>
            </a:r>
            <a:r>
              <a:rPr kumimoji="1" lang="zh-CN" altLang="en-US" dirty="0"/>
              <a:t>与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的关系，</a:t>
            </a:r>
            <a:endParaRPr kumimoji="1" lang="en-US" altLang="zh-CN" dirty="0"/>
          </a:p>
          <a:p>
            <a:r>
              <a:rPr kumimoji="1" lang="zh-CN" altLang="en-US" dirty="0"/>
              <a:t>以及什么是面向对象。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C++ </a:t>
            </a:r>
            <a:r>
              <a:rPr kumimoji="1" lang="zh-CN" altLang="en-US" dirty="0"/>
              <a:t>允许开发者直接访问内存和硬件资源，通过指针、内存管理等功能，开发者可以优化代码的执行效率，减少不必要的系统开销。在处理大量数据和需要高性能的应用场景下（如操作系统和高频交易系统），直接与硬件交互能够大幅提高系统的响应速度。</a:t>
            </a:r>
            <a:br>
              <a:rPr kumimoji="1" lang="zh-CN" altLang="en-US" dirty="0"/>
            </a:br>
            <a:r>
              <a:rPr kumimoji="1" lang="en-US" altLang="zh-CN" dirty="0"/>
              <a:t>C++ </a:t>
            </a:r>
            <a:r>
              <a:rPr kumimoji="1" lang="zh-CN" altLang="en-US" dirty="0"/>
              <a:t>允许开发者控制内存分配和释放，而不是依赖垃圾回收机制。这样可以精确控制内存的使用，避免内存泄漏或过度分配，提高了性能。在游戏引擎和高频交易系统中，快速和高效的内存管理对于减少延迟和提高吞吐量至关重要。</a:t>
            </a:r>
            <a:br>
              <a:rPr kumimoji="1" lang="zh-CN" altLang="en-US" dirty="0"/>
            </a:br>
            <a:r>
              <a:rPr kumimoji="1" lang="en-US" altLang="zh-CN" dirty="0"/>
              <a:t>C++ </a:t>
            </a:r>
            <a:r>
              <a:rPr kumimoji="1" lang="zh-CN" altLang="en-US" dirty="0"/>
              <a:t>是一种编译型语言，它的代码被编译成机器代码直接运行。这意味着，</a:t>
            </a:r>
            <a:r>
              <a:rPr kumimoji="1" lang="en-US" altLang="zh-CN" dirty="0"/>
              <a:t>C++ </a:t>
            </a:r>
            <a:r>
              <a:rPr kumimoji="1" lang="zh-CN" altLang="en-US" dirty="0"/>
              <a:t>程序不需要解释执行，每个指令都能直接由</a:t>
            </a:r>
            <a:r>
              <a:rPr kumimoji="1" lang="en-US" altLang="zh-CN" dirty="0"/>
              <a:t> CPU </a:t>
            </a:r>
            <a:r>
              <a:rPr kumimoji="1" lang="zh-CN" altLang="en-US" dirty="0"/>
              <a:t>执行，从而提高了程序的执行速度。而像</a:t>
            </a:r>
            <a:r>
              <a:rPr kumimoji="1" lang="en-US" altLang="zh-CN" dirty="0"/>
              <a:t> Python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Java </a:t>
            </a:r>
            <a:r>
              <a:rPr kumimoji="1" lang="zh-CN" altLang="en-US" dirty="0"/>
              <a:t>等解释型语言则需要额外的解释和运行时开销，性能较低。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了解了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的历史以后，让我们正式感受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的魅力吧！</a:t>
            </a:r>
            <a:endParaRPr kumimoji="1" lang="en-US" altLang="zh-CN" dirty="0"/>
          </a:p>
          <a:p>
            <a:r>
              <a:rPr kumimoji="1" lang="zh-CN" altLang="en-US" dirty="0"/>
              <a:t>本页简单介绍，可以让用</a:t>
            </a:r>
            <a:r>
              <a:rPr kumimoji="1" lang="en-US" altLang="zh-CN" dirty="0"/>
              <a:t>MacOS</a:t>
            </a:r>
            <a:r>
              <a:rPr kumimoji="1" lang="zh-CN" altLang="en-US" dirty="0"/>
              <a:t>的同学装</a:t>
            </a:r>
            <a:r>
              <a:rPr kumimoji="1" lang="en-US" altLang="zh-CN" dirty="0"/>
              <a:t>VS Code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Dev-C++</a:t>
            </a:r>
            <a:r>
              <a:rPr kumimoji="1" lang="zh-CN" altLang="en-US" dirty="0"/>
              <a:t>上手容易，</a:t>
            </a:r>
            <a:r>
              <a:rPr kumimoji="1" lang="en-US" altLang="zh-CN" dirty="0"/>
              <a:t>VS Code</a:t>
            </a:r>
            <a:r>
              <a:rPr kumimoji="1" lang="zh-CN" altLang="en-US" dirty="0"/>
              <a:t>功能强大，建议同学们后期对编程更加得心应手以后去尝试使用</a:t>
            </a:r>
            <a:r>
              <a:rPr kumimoji="1" lang="en-US" altLang="zh-CN"/>
              <a:t>VS Code</a:t>
            </a:r>
            <a:r>
              <a:rPr kumimoji="1" lang="zh-CN" altLang="en-US"/>
              <a:t>（）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C++</a:t>
            </a:r>
            <a:r>
              <a:rPr kumimoji="1" lang="zh-CN" altLang="en-US" dirty="0"/>
              <a:t>是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语言的超集，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语言会的</a:t>
            </a:r>
            <a:r>
              <a:rPr kumimoji="1" lang="en-US" altLang="zh-CN" dirty="0"/>
              <a:t>C++</a:t>
            </a:r>
            <a:r>
              <a:rPr kumimoji="1" lang="zh-CN" altLang="en-US" dirty="0"/>
              <a:t>都会。</a:t>
            </a:r>
            <a:endParaRPr kumimoji="1" lang="en-US" altLang="zh-CN" dirty="0"/>
          </a:p>
          <a:p>
            <a:r>
              <a:rPr kumimoji="1" lang="zh-CN" altLang="en-US" dirty="0"/>
              <a:t>举例子解释面向过程、与面向对象。泛型编程与函数式编程体一句名字就好不重要。</a:t>
            </a:r>
            <a:endParaRPr kumimoji="1" lang="en-US" altLang="zh-CN" dirty="0"/>
          </a:p>
          <a:p>
            <a:r>
              <a:rPr kumimoji="1" lang="zh-CN" altLang="en-US" dirty="0"/>
              <a:t>要让孩子知道</a:t>
            </a:r>
            <a:r>
              <a:rPr kumimoji="1" lang="en-US" altLang="zh-CN" dirty="0"/>
              <a:t>C</a:t>
            </a:r>
            <a:r>
              <a:rPr kumimoji="1" lang="zh-CN" altLang="en-US" dirty="0"/>
              <a:t>与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的关系，在后续学习过程中，孩子要明确知道学的那一部分是属于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语言的，</a:t>
            </a:r>
            <a:endParaRPr kumimoji="1" lang="en-US" altLang="zh-CN" dirty="0"/>
          </a:p>
          <a:p>
            <a:r>
              <a:rPr kumimoji="1" lang="zh-CN" altLang="en-US" dirty="0"/>
              <a:t>哪一部分是属于纯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的语法。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只有学好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语言才能学好</a:t>
            </a:r>
            <a:r>
              <a:rPr kumimoji="1" lang="en-US" altLang="zh-CN" dirty="0"/>
              <a:t>C++</a:t>
            </a:r>
            <a:r>
              <a:rPr kumimoji="1" lang="zh-CN" altLang="en-US" dirty="0"/>
              <a:t>，先学会走，才能学会跑。</a:t>
            </a:r>
            <a:endParaRPr kumimoji="1" lang="en-US" altLang="zh-CN" dirty="0"/>
          </a:p>
          <a:p>
            <a:r>
              <a:rPr kumimoji="1" lang="zh-CN" altLang="en-US" dirty="0"/>
              <a:t>（绝不能让孩子</a:t>
            </a:r>
            <a:r>
              <a:rPr kumimoji="1" lang="en-US" altLang="zh-CN" dirty="0"/>
              <a:t>C++</a:t>
            </a:r>
            <a:r>
              <a:rPr kumimoji="1" lang="zh-CN" altLang="en-US" dirty="0"/>
              <a:t>学了很久，对</a:t>
            </a:r>
            <a:r>
              <a:rPr kumimoji="1" lang="en-US" altLang="zh-CN" dirty="0"/>
              <a:t>C</a:t>
            </a:r>
            <a:r>
              <a:rPr kumimoji="1" lang="zh-CN" altLang="en-US" dirty="0"/>
              <a:t>不了解，甚至说不会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语言）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" y="-1"/>
            <a:ext cx="9138047" cy="51603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" y="947"/>
            <a:ext cx="9138046" cy="5158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3671"/>
          </a:xfrm>
          <a:prstGeom prst="rect">
            <a:avLst/>
          </a:prstGeom>
        </p:spPr>
      </p:pic>
      <p:sp>
        <p:nvSpPr>
          <p:cNvPr id="7" name="标题 1"/>
          <p:cNvSpPr txBox="1"/>
          <p:nvPr userDrawn="1"/>
        </p:nvSpPr>
        <p:spPr>
          <a:xfrm>
            <a:off x="558052" y="2064136"/>
            <a:ext cx="7886700" cy="17548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zh-CN" dirty="0">
                <a:latin typeface="+mj-lt"/>
              </a:rPr>
              <a:t>THANK YOU</a:t>
            </a:r>
            <a:endParaRPr kumimoji="1" lang="en-US" altLang="zh-CN" sz="2400" b="0" dirty="0">
              <a:latin typeface="+mj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CFE5-9BAE-434A-B7E0-C053F9E200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5E1B-EC61-4B40-BD8F-EFE8DCE7742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FCFE5-9BAE-434A-B7E0-C053F9E200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75E1B-EC61-4B40-BD8F-EFE8DCE7742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3" Type="http://schemas.openxmlformats.org/officeDocument/2006/relationships/tags" Target="../tags/tag15.xml"/><Relationship Id="rId2" Type="http://schemas.openxmlformats.org/officeDocument/2006/relationships/image" Target="../media/image24.png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image" Target="../media/image27.png"/><Relationship Id="rId6" Type="http://schemas.openxmlformats.org/officeDocument/2006/relationships/tags" Target="../tags/tag19.xml"/><Relationship Id="rId5" Type="http://schemas.openxmlformats.org/officeDocument/2006/relationships/image" Target="../media/image26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24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22.xml"/><Relationship Id="rId10" Type="http://schemas.openxmlformats.org/officeDocument/2006/relationships/image" Target="../media/image28.png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9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5.xml"/><Relationship Id="rId7" Type="http://schemas.openxmlformats.org/officeDocument/2006/relationships/image" Target="../media/image8.png"/><Relationship Id="rId6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tags" Target="../tags/tag3.xml"/><Relationship Id="rId3" Type="http://schemas.openxmlformats.org/officeDocument/2006/relationships/image" Target="../media/image6.png"/><Relationship Id="rId2" Type="http://schemas.openxmlformats.org/officeDocument/2006/relationships/tags" Target="../tags/tag2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3.jpeg"/><Relationship Id="rId7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tags" Target="../tags/tag8.xml"/><Relationship Id="rId4" Type="http://schemas.openxmlformats.org/officeDocument/2006/relationships/image" Target="../media/image11.png"/><Relationship Id="rId3" Type="http://schemas.openxmlformats.org/officeDocument/2006/relationships/tags" Target="../tags/tag7.xml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.xml"/><Relationship Id="rId2" Type="http://schemas.openxmlformats.org/officeDocument/2006/relationships/image" Target="../media/image15.jpe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090892" y="1739723"/>
            <a:ext cx="6883213" cy="23750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zh-CN" spc="225" dirty="0"/>
              <a:t>NOIP</a:t>
            </a:r>
            <a:r>
              <a:rPr kumimoji="1" lang="zh-CN" altLang="en-US" spc="225" dirty="0"/>
              <a:t>代码编程</a:t>
            </a:r>
            <a:endParaRPr kumimoji="1" lang="en-US" altLang="zh-CN" spc="225" dirty="0"/>
          </a:p>
          <a:p>
            <a:pPr algn="ctr">
              <a:lnSpc>
                <a:spcPct val="150000"/>
              </a:lnSpc>
            </a:pPr>
            <a:r>
              <a:rPr kumimoji="1" lang="en-US" altLang="zh-CN" sz="1800" b="0" spc="225" dirty="0">
                <a:latin typeface="+mn-lt"/>
              </a:rPr>
              <a:t>NOIP 1-1-1</a:t>
            </a:r>
            <a:endParaRPr kumimoji="1" lang="en-US" altLang="zh-CN" sz="1800" b="0" spc="225" dirty="0">
              <a:latin typeface="+mn-lt"/>
            </a:endParaRPr>
          </a:p>
          <a:p>
            <a:pPr algn="ctr">
              <a:lnSpc>
                <a:spcPct val="150000"/>
              </a:lnSpc>
            </a:pPr>
            <a:endParaRPr kumimoji="1" lang="zh-CN" altLang="en-US" sz="1800" b="0" spc="225" dirty="0">
              <a:latin typeface="+mn-lt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800" b="0" spc="225" dirty="0">
                <a:latin typeface="+mn-lt"/>
                <a:sym typeface="+mn-ea"/>
              </a:rPr>
              <a:t>计算机基础 </a:t>
            </a:r>
            <a:r>
              <a:rPr kumimoji="1" lang="en-US" altLang="zh-CN" sz="1800" b="0" spc="225" dirty="0">
                <a:latin typeface="+mn-lt"/>
                <a:sym typeface="+mn-ea"/>
              </a:rPr>
              <a:t>&amp; </a:t>
            </a:r>
            <a:r>
              <a:rPr kumimoji="1" lang="zh-CN" altLang="en-US" sz="1800" b="0" spc="225">
                <a:latin typeface="+mn-lt"/>
                <a:sym typeface="+mn-ea"/>
              </a:rPr>
              <a:t>输出</a:t>
            </a:r>
            <a:endParaRPr kumimoji="1" lang="zh-CN" altLang="en-US" sz="1800" b="0" spc="225" dirty="0">
              <a:latin typeface="+mn-lt"/>
            </a:endParaRPr>
          </a:p>
          <a:p>
            <a:pPr algn="ctr">
              <a:lnSpc>
                <a:spcPct val="150000"/>
              </a:lnSpc>
            </a:pPr>
            <a:endParaRPr kumimoji="1" lang="en-US" altLang="zh-CN" sz="1800" b="0" spc="225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常用</a:t>
            </a:r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的集成开发环境</a:t>
            </a:r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(IDE)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876" y="1823332"/>
            <a:ext cx="796411" cy="79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00" y="1801212"/>
            <a:ext cx="840653" cy="84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51798" y="2921960"/>
            <a:ext cx="31905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Dev-C++</a:t>
            </a:r>
            <a:endParaRPr lang="en-US" altLang="zh-CN" dirty="0"/>
          </a:p>
          <a:p>
            <a:pPr algn="ctr"/>
            <a:endParaRPr lang="en-US" altLang="zh-CN" dirty="0"/>
          </a:p>
          <a:p>
            <a:r>
              <a:rPr lang="zh-CN" altLang="en-US" sz="1200" dirty="0"/>
              <a:t>是Windows环境下的一个轻量级C/C++集成开发环境。安装简单上手容易。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5126423" y="2921960"/>
            <a:ext cx="2836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Visual Studio Code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dirty="0"/>
              <a:t>简称</a:t>
            </a:r>
            <a:r>
              <a:rPr lang="en-US" altLang="zh-CN" sz="1200" dirty="0"/>
              <a:t>VS Code</a:t>
            </a:r>
            <a:r>
              <a:rPr lang="zh-CN" altLang="en-US" sz="1200" dirty="0"/>
              <a:t>，可用于</a:t>
            </a:r>
            <a:r>
              <a:rPr lang="en-US" altLang="zh-CN" sz="1200" dirty="0"/>
              <a:t>Windows</a:t>
            </a:r>
            <a:r>
              <a:rPr lang="zh-CN" altLang="en-US" sz="1200" dirty="0"/>
              <a:t>、</a:t>
            </a:r>
            <a:r>
              <a:rPr lang="en-US" altLang="zh-CN" sz="1200" dirty="0"/>
              <a:t>MacOS</a:t>
            </a:r>
            <a:r>
              <a:rPr lang="zh-CN" altLang="en-US" sz="1200" dirty="0"/>
              <a:t>和</a:t>
            </a:r>
            <a:r>
              <a:rPr lang="en-US" altLang="zh-CN" sz="1200" dirty="0"/>
              <a:t>Linux</a:t>
            </a:r>
            <a:r>
              <a:rPr lang="zh-CN" altLang="en-US" sz="1200" dirty="0"/>
              <a:t>，具有丰富的插件，支持多种编程语言。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语言与</a:t>
            </a:r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519675" y="1991782"/>
            <a:ext cx="3797300" cy="19354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5" name="矩形: 圆角 4"/>
          <p:cNvSpPr/>
          <p:nvPr/>
        </p:nvSpPr>
        <p:spPr>
          <a:xfrm>
            <a:off x="722885" y="2113165"/>
            <a:ext cx="1399276" cy="109092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</a:t>
            </a:r>
            <a:r>
              <a:rPr lang="zh-CN" altLang="en-US" sz="1200" dirty="0"/>
              <a:t>语言</a:t>
            </a:r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r>
              <a:rPr lang="zh-CN" altLang="en-US" sz="1200" dirty="0"/>
              <a:t>头文件：</a:t>
            </a:r>
            <a:r>
              <a:rPr lang="en-US" altLang="zh-CN" sz="1200" dirty="0"/>
              <a:t>29</a:t>
            </a:r>
            <a:r>
              <a:rPr lang="zh-CN" altLang="en-US" sz="1200" dirty="0"/>
              <a:t>个</a:t>
            </a:r>
            <a:endParaRPr lang="zh-CN" altLang="en-US" sz="1200" dirty="0"/>
          </a:p>
        </p:txBody>
      </p:sp>
      <p:sp>
        <p:nvSpPr>
          <p:cNvPr id="7" name="矩形: 圆角 6"/>
          <p:cNvSpPr/>
          <p:nvPr/>
        </p:nvSpPr>
        <p:spPr>
          <a:xfrm>
            <a:off x="2232066" y="2129103"/>
            <a:ext cx="1967564" cy="54771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头文件：</a:t>
            </a:r>
            <a:r>
              <a:rPr lang="en-US" altLang="zh-CN" sz="1200" dirty="0"/>
              <a:t>130</a:t>
            </a:r>
            <a:r>
              <a:rPr lang="zh-CN" altLang="en-US" sz="1200" dirty="0"/>
              <a:t>个</a:t>
            </a:r>
            <a:endParaRPr lang="zh-CN" altLang="en-US" sz="1200" dirty="0"/>
          </a:p>
        </p:txBody>
      </p:sp>
      <p:sp>
        <p:nvSpPr>
          <p:cNvPr id="8" name="矩形: 圆角 7"/>
          <p:cNvSpPr/>
          <p:nvPr/>
        </p:nvSpPr>
        <p:spPr>
          <a:xfrm>
            <a:off x="2232066" y="2782258"/>
            <a:ext cx="873877" cy="4579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异常处理</a:t>
            </a:r>
            <a:br>
              <a:rPr lang="en-US" altLang="zh-CN" sz="1200" dirty="0"/>
            </a:br>
            <a:r>
              <a:rPr lang="en-US" altLang="zh-CN" sz="1200" dirty="0"/>
              <a:t>(C++11)</a:t>
            </a:r>
            <a:endParaRPr lang="zh-CN" altLang="en-US" sz="1200" dirty="0"/>
          </a:p>
        </p:txBody>
      </p:sp>
      <p:sp>
        <p:nvSpPr>
          <p:cNvPr id="9" name="矩形: 圆角 8"/>
          <p:cNvSpPr/>
          <p:nvPr/>
        </p:nvSpPr>
        <p:spPr>
          <a:xfrm>
            <a:off x="722885" y="3325476"/>
            <a:ext cx="1399276" cy="45792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模板</a:t>
            </a:r>
            <a:endParaRPr lang="zh-CN" altLang="en-US" sz="1200" dirty="0"/>
          </a:p>
        </p:txBody>
      </p:sp>
      <p:sp>
        <p:nvSpPr>
          <p:cNvPr id="10" name="矩形: 圆角 9"/>
          <p:cNvSpPr/>
          <p:nvPr/>
        </p:nvSpPr>
        <p:spPr>
          <a:xfrm>
            <a:off x="3215848" y="2793716"/>
            <a:ext cx="983782" cy="4579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类与对象</a:t>
            </a:r>
            <a:endParaRPr lang="zh-CN" altLang="en-US" sz="1200" dirty="0"/>
          </a:p>
        </p:txBody>
      </p:sp>
      <p:sp>
        <p:nvSpPr>
          <p:cNvPr id="11" name="矩形: 圆角 10"/>
          <p:cNvSpPr/>
          <p:nvPr/>
        </p:nvSpPr>
        <p:spPr>
          <a:xfrm>
            <a:off x="2232066" y="3334527"/>
            <a:ext cx="873877" cy="4579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STL</a:t>
            </a:r>
            <a:endParaRPr lang="zh-CN" altLang="en-US" sz="1200" dirty="0"/>
          </a:p>
        </p:txBody>
      </p:sp>
      <p:sp>
        <p:nvSpPr>
          <p:cNvPr id="12" name="矩形: 圆角 11"/>
          <p:cNvSpPr/>
          <p:nvPr/>
        </p:nvSpPr>
        <p:spPr>
          <a:xfrm>
            <a:off x="3215848" y="3325476"/>
            <a:ext cx="983782" cy="45792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Lambda</a:t>
            </a:r>
            <a:endParaRPr lang="en-US" altLang="zh-CN" sz="1200" dirty="0"/>
          </a:p>
          <a:p>
            <a:pPr algn="ctr"/>
            <a:r>
              <a:rPr lang="en-US" altLang="zh-CN" sz="1200" dirty="0"/>
              <a:t>(C++11)</a:t>
            </a:r>
            <a:endParaRPr lang="zh-CN" altLang="en-US" sz="12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655820" y="2107777"/>
          <a:ext cx="4429761" cy="18194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6587"/>
                <a:gridCol w="1476587"/>
                <a:gridCol w="1476587"/>
              </a:tblGrid>
              <a:tr h="363897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语言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C++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6389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面向过程编程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√</a:t>
                      </a:r>
                      <a:endParaRPr lang="zh-CN" altLang="en-US" b="1" dirty="0">
                        <a:solidFill>
                          <a:srgbClr val="00B050"/>
                        </a:solidFill>
                        <a:highlight>
                          <a:srgbClr val="00FF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dirty="0">
                          <a:solidFill>
                            <a:srgbClr val="00B050"/>
                          </a:solidFill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√</a:t>
                      </a:r>
                      <a:endParaRPr lang="zh-CN" altLang="en-US" b="1" dirty="0">
                        <a:solidFill>
                          <a:srgbClr val="00B050"/>
                        </a:solidFill>
                        <a:highlight>
                          <a:srgbClr val="00FF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638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面向对象编程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00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×</a:t>
                      </a:r>
                      <a:endParaRPr lang="zh-CN" altLang="en-US" dirty="0">
                        <a:highlight>
                          <a:srgbClr val="FF00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dirty="0">
                          <a:solidFill>
                            <a:srgbClr val="00B050"/>
                          </a:solidFill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√</a:t>
                      </a:r>
                      <a:endParaRPr lang="zh-CN" altLang="en-US" b="1" dirty="0">
                        <a:solidFill>
                          <a:srgbClr val="00B050"/>
                        </a:solidFill>
                        <a:highlight>
                          <a:srgbClr val="00FF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6389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泛型编程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highlight>
                            <a:srgbClr val="FF00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×</a:t>
                      </a:r>
                      <a:endParaRPr lang="zh-CN" altLang="en-US" dirty="0">
                        <a:highlight>
                          <a:srgbClr val="FF00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dirty="0">
                          <a:solidFill>
                            <a:srgbClr val="00B050"/>
                          </a:solidFill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√</a:t>
                      </a:r>
                      <a:endParaRPr lang="zh-CN" altLang="en-US" b="1" dirty="0">
                        <a:solidFill>
                          <a:srgbClr val="00B050"/>
                        </a:solidFill>
                        <a:highlight>
                          <a:srgbClr val="00FF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6389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函数式编程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highlight>
                            <a:srgbClr val="FF00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×</a:t>
                      </a:r>
                      <a:endParaRPr lang="zh-CN" altLang="en-US" dirty="0">
                        <a:highlight>
                          <a:srgbClr val="FF00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dirty="0">
                          <a:solidFill>
                            <a:srgbClr val="00B050"/>
                          </a:solidFill>
                          <a:highlight>
                            <a:srgbClr val="00FF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</a:rPr>
                        <a:t>√</a:t>
                      </a:r>
                      <a:endParaRPr lang="zh-CN" altLang="en-US" b="1" dirty="0">
                        <a:solidFill>
                          <a:srgbClr val="00B050"/>
                        </a:solidFill>
                        <a:highlight>
                          <a:srgbClr val="00FF00"/>
                        </a:highligh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" y="941070"/>
            <a:ext cx="7944485" cy="3860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906145"/>
            <a:ext cx="7253605" cy="4034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认识</a:t>
            </a:r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Dev-C++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9277" y="1040715"/>
            <a:ext cx="6025445" cy="38690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268421" y="1129868"/>
            <a:ext cx="5074508" cy="251546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程序的基本结构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9675" y="1328514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矩形标注 10"/>
          <p:cNvSpPr/>
          <p:nvPr/>
        </p:nvSpPr>
        <p:spPr>
          <a:xfrm>
            <a:off x="2886491" y="1154157"/>
            <a:ext cx="1143476" cy="227171"/>
          </a:xfrm>
          <a:prstGeom prst="wedgeRectCallout">
            <a:avLst>
              <a:gd name="adj1" fmla="val -29851"/>
              <a:gd name="adj2" fmla="val 77115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760761" y="1129868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头文件</a:t>
            </a:r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标注 12"/>
          <p:cNvSpPr/>
          <p:nvPr/>
        </p:nvSpPr>
        <p:spPr>
          <a:xfrm>
            <a:off x="3721877" y="1603310"/>
            <a:ext cx="1495425" cy="275749"/>
          </a:xfrm>
          <a:prstGeom prst="wedgeRectCallout">
            <a:avLst>
              <a:gd name="adj1" fmla="val -82932"/>
              <a:gd name="adj2" fmla="val 23229"/>
            </a:avLst>
          </a:prstGeom>
          <a:ln w="3810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/>
          <p:cNvSpPr txBox="1"/>
          <p:nvPr/>
        </p:nvSpPr>
        <p:spPr>
          <a:xfrm>
            <a:off x="3841415" y="1603310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命名空间</a:t>
            </a:r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标注 15"/>
          <p:cNvSpPr/>
          <p:nvPr/>
        </p:nvSpPr>
        <p:spPr>
          <a:xfrm>
            <a:off x="2706103" y="2114923"/>
            <a:ext cx="1230154" cy="275749"/>
          </a:xfrm>
          <a:prstGeom prst="wedgeRectCallout">
            <a:avLst>
              <a:gd name="adj1" fmla="val -98509"/>
              <a:gd name="adj2" fmla="val -8549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文本框 13"/>
          <p:cNvSpPr txBox="1"/>
          <p:nvPr/>
        </p:nvSpPr>
        <p:spPr>
          <a:xfrm>
            <a:off x="2706103" y="2114923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主函数</a:t>
            </a:r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标注 19"/>
          <p:cNvSpPr/>
          <p:nvPr/>
        </p:nvSpPr>
        <p:spPr>
          <a:xfrm>
            <a:off x="5304490" y="2572226"/>
            <a:ext cx="1375886" cy="275749"/>
          </a:xfrm>
          <a:prstGeom prst="wedgeRectCallout">
            <a:avLst>
              <a:gd name="adj1" fmla="val -68103"/>
              <a:gd name="adj2" fmla="val -15630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/>
          <p:cNvSpPr txBox="1"/>
          <p:nvPr/>
        </p:nvSpPr>
        <p:spPr>
          <a:xfrm>
            <a:off x="5387358" y="2571750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输出流</a:t>
            </a:r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标注 17"/>
          <p:cNvSpPr/>
          <p:nvPr/>
        </p:nvSpPr>
        <p:spPr>
          <a:xfrm>
            <a:off x="2696239" y="2848452"/>
            <a:ext cx="1358265" cy="275749"/>
          </a:xfrm>
          <a:prstGeom prst="wedgeRectCallout">
            <a:avLst>
              <a:gd name="adj1" fmla="val -77639"/>
              <a:gd name="adj2" fmla="val -24956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文本框 19"/>
          <p:cNvSpPr txBox="1"/>
          <p:nvPr/>
        </p:nvSpPr>
        <p:spPr>
          <a:xfrm>
            <a:off x="2696239" y="2847975"/>
            <a:ext cx="165115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</a:rPr>
              <a:t>函数返回值</a:t>
            </a:r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505783" y="3989343"/>
            <a:ext cx="682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敲黑板：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 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语言中所有符号必须是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英文符号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，大家一定要记住哦！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635798" y="1441811"/>
            <a:ext cx="7307084" cy="112994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程序的基本结构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9044" y="1510550"/>
            <a:ext cx="79004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635798" y="2913725"/>
            <a:ext cx="850820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敲黑板：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 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中，语句的分隔是以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 ; ”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为分隔符的。分行写代码只是为了更方便编程人员阅读。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请同学们刚刚开始学习编程的时候要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严格规范自己的编码风格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，注意空格、缩进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(Tab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键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良好的编码风格，就相当于一个人写字，是写的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好看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还是写的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丑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！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乘号 1"/>
          <p:cNvSpPr/>
          <p:nvPr/>
        </p:nvSpPr>
        <p:spPr>
          <a:xfrm>
            <a:off x="3676868" y="699113"/>
            <a:ext cx="1790263" cy="16228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0443" y="2138092"/>
            <a:ext cx="6582334" cy="8337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4400" b="0" dirty="0">
                <a:latin typeface="+mj-lt"/>
              </a:rPr>
              <a:t>3</a:t>
            </a:r>
            <a:r>
              <a:rPr kumimoji="1" lang="en-US" altLang="zh-CN" sz="3200" dirty="0">
                <a:latin typeface="+mj-lt"/>
              </a:rPr>
              <a:t>/</a:t>
            </a:r>
            <a:r>
              <a:rPr kumimoji="1" lang="zh-CN" altLang="en-US" sz="3200" dirty="0">
                <a:latin typeface="+mj-lt"/>
              </a:rPr>
              <a:t>  </a:t>
            </a:r>
            <a:r>
              <a:rPr kumimoji="1" lang="en-US" altLang="zh-CN" sz="3200" dirty="0">
                <a:latin typeface="+mj-lt"/>
              </a:rPr>
              <a:t> C++</a:t>
            </a:r>
            <a:r>
              <a:rPr kumimoji="1" lang="zh-CN" altLang="en-US" sz="3200" dirty="0">
                <a:latin typeface="+mj-lt"/>
              </a:rPr>
              <a:t>语言实操</a:t>
            </a:r>
            <a:endParaRPr kumimoji="1" lang="zh-CN" altLang="en-US" sz="3200" dirty="0"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cout</a:t>
            </a:r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动手练习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68308" y="3841751"/>
            <a:ext cx="736651" cy="993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4652" y="998577"/>
            <a:ext cx="7881983" cy="51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1400" dirty="0"/>
              <a:t> </a:t>
            </a:r>
            <a:r>
              <a:rPr lang="zh-CN" altLang="en-US" sz="1400" dirty="0"/>
              <a:t>是 </a:t>
            </a:r>
            <a:r>
              <a:rPr lang="en-US" altLang="zh-CN" sz="1400" dirty="0"/>
              <a:t>C++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标准库中的输出流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1400" dirty="0" err="1"/>
              <a:t>ostream</a:t>
            </a:r>
            <a:r>
              <a:rPr lang="en-US" altLang="zh-CN" sz="1400" dirty="0"/>
              <a:t>)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对象 ，用于将数据输出到标准输出设备或文件中。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en-US" altLang="zh-CN" sz="1400" dirty="0" err="1">
                <a:latin typeface="Consolas" panose="020B0609020204030204" pitchFamily="49" charset="0"/>
              </a:rPr>
              <a:t>cout</a:t>
            </a:r>
            <a:r>
              <a:rPr lang="zh-CN" altLang="zh-CN" sz="1400" dirty="0">
                <a:latin typeface="Consolas" panose="020B0609020204030204" pitchFamily="49" charset="0"/>
              </a:rPr>
              <a:t>语句的一般格式为：</a:t>
            </a:r>
            <a:r>
              <a:rPr lang="en-US" altLang="zh-CN" sz="1400" dirty="0" err="1">
                <a:latin typeface="Consolas" panose="020B0609020204030204" pitchFamily="49" charset="0"/>
              </a:rPr>
              <a:t>cout</a:t>
            </a:r>
            <a:r>
              <a:rPr lang="en-US" altLang="zh-CN" sz="1400" dirty="0">
                <a:latin typeface="Consolas" panose="020B0609020204030204" pitchFamily="49" charset="0"/>
              </a:rPr>
              <a:t>&lt;&lt;</a:t>
            </a:r>
            <a:r>
              <a:rPr lang="zh-CN" altLang="zh-CN" sz="1400" dirty="0">
                <a:latin typeface="Consolas" panose="020B0609020204030204" pitchFamily="49" charset="0"/>
              </a:rPr>
              <a:t>表达式</a:t>
            </a:r>
            <a:r>
              <a:rPr lang="en-US" altLang="zh-CN" sz="1400" dirty="0">
                <a:latin typeface="Consolas" panose="020B0609020204030204" pitchFamily="49" charset="0"/>
              </a:rPr>
              <a:t>1&lt;&lt;</a:t>
            </a:r>
            <a:r>
              <a:rPr lang="zh-CN" altLang="zh-CN" sz="1400" dirty="0">
                <a:latin typeface="Consolas" panose="020B0609020204030204" pitchFamily="49" charset="0"/>
              </a:rPr>
              <a:t>表达式</a:t>
            </a:r>
            <a:r>
              <a:rPr lang="en-US" altLang="zh-CN" sz="1400" dirty="0">
                <a:latin typeface="Consolas" panose="020B0609020204030204" pitchFamily="49" charset="0"/>
              </a:rPr>
              <a:t>2&lt;&lt;</a:t>
            </a:r>
            <a:r>
              <a:rPr lang="zh-CN" altLang="zh-CN" sz="1400" dirty="0">
                <a:latin typeface="Consolas" panose="020B0609020204030204" pitchFamily="49" charset="0"/>
              </a:rPr>
              <a:t>……</a:t>
            </a:r>
            <a:r>
              <a:rPr lang="en-US" altLang="zh-CN" sz="1400" dirty="0">
                <a:latin typeface="Consolas" panose="020B0609020204030204" pitchFamily="49" charset="0"/>
              </a:rPr>
              <a:t>&lt;&lt;</a:t>
            </a:r>
            <a:r>
              <a:rPr lang="zh-CN" altLang="zh-CN" sz="1400" dirty="0">
                <a:latin typeface="Consolas" panose="020B0609020204030204" pitchFamily="49" charset="0"/>
              </a:rPr>
              <a:t>表达式</a:t>
            </a:r>
            <a:r>
              <a:rPr lang="en-US" altLang="zh-CN" sz="1400" dirty="0">
                <a:latin typeface="Consolas" panose="020B0609020204030204" pitchFamily="49" charset="0"/>
              </a:rPr>
              <a:t>n;</a:t>
            </a:r>
            <a:r>
              <a:rPr lang="zh-CN" altLang="zh-CN" sz="1400" dirty="0">
                <a:latin typeface="Consolas" panose="020B0609020204030204" pitchFamily="49" charset="0"/>
              </a:rPr>
              <a:t> 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9675" y="3838515"/>
            <a:ext cx="76642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其中使用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运算符来将数据输出到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中。 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可以使用多个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&lt;&lt; 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输出多个项目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如字符串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、整数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、小数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float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、字符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等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到标准输出设备上。</a:t>
            </a:r>
            <a:endParaRPr lang="en-US" altLang="zh-CN" sz="1400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如果输出内容过长，可直接换行。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注意只能在最后一行结尾加上分号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400" b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表示换行输出。</a:t>
            </a:r>
            <a:endParaRPr lang="en-US" altLang="zh-CN" sz="1400" dirty="0">
              <a:solidFill>
                <a:srgbClr val="44444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52" y="1704380"/>
            <a:ext cx="5400040" cy="19443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cout</a:t>
            </a:r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动手练习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68308" y="3841751"/>
            <a:ext cx="736651" cy="993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19675" y="2721653"/>
            <a:ext cx="4772077" cy="20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练习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让计算机显示一个三角形的图案。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C++第一节三角形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35297" y="2432293"/>
            <a:ext cx="843439" cy="797243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 descr="C++第一节矩形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35297" y="1474551"/>
            <a:ext cx="890588" cy="797243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519675" y="1648229"/>
            <a:ext cx="4572000" cy="32194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1.   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让计算机显示一个矩形的图案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C++第一节对号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43169" y="3390035"/>
            <a:ext cx="581025" cy="797719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519675" y="3680778"/>
            <a:ext cx="32095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3.   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让计算机显示一个对号图案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602007" y="1472464"/>
            <a:ext cx="5246549" cy="30054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3600" b="0" dirty="0">
                <a:latin typeface="+mj-lt"/>
              </a:rPr>
              <a:t>1</a:t>
            </a:r>
            <a:r>
              <a:rPr kumimoji="1" lang="en-US" altLang="zh-CN" sz="2400" dirty="0">
                <a:latin typeface="+mj-lt"/>
              </a:rPr>
              <a:t>/</a:t>
            </a:r>
            <a:r>
              <a:rPr kumimoji="1" lang="zh-CN" altLang="en-US" sz="2400" dirty="0">
                <a:latin typeface="+mj-lt"/>
              </a:rPr>
              <a:t>  </a:t>
            </a:r>
            <a:r>
              <a:rPr kumimoji="1" lang="en-US" altLang="zh-CN" sz="2400" dirty="0">
                <a:latin typeface="+mj-lt"/>
              </a:rPr>
              <a:t> </a:t>
            </a:r>
            <a:r>
              <a:rPr kumimoji="1" lang="zh-CN" altLang="en-US" sz="2400" dirty="0">
                <a:latin typeface="+mj-lt"/>
              </a:rPr>
              <a:t>计算机与编程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3600" b="0" dirty="0">
                <a:latin typeface="+mj-lt"/>
              </a:rPr>
              <a:t>2</a:t>
            </a:r>
            <a:r>
              <a:rPr kumimoji="1" lang="en-US" altLang="zh-CN" sz="2400" dirty="0">
                <a:latin typeface="+mj-lt"/>
              </a:rPr>
              <a:t>/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认识</a:t>
            </a:r>
            <a:r>
              <a:rPr kumimoji="1" lang="en-US" altLang="zh-CN" sz="2400" dirty="0"/>
              <a:t>C++</a:t>
            </a:r>
            <a:r>
              <a:rPr kumimoji="1" lang="zh-CN" altLang="en-US" sz="2400" dirty="0"/>
              <a:t>语言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3600" b="0" dirty="0">
                <a:latin typeface="+mj-lt"/>
              </a:rPr>
              <a:t>3</a:t>
            </a:r>
            <a:r>
              <a:rPr kumimoji="1" lang="en-US" altLang="zh-CN" sz="2400" dirty="0">
                <a:latin typeface="+mj-lt"/>
              </a:rPr>
              <a:t>/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 C++</a:t>
            </a:r>
            <a:r>
              <a:rPr kumimoji="1" lang="zh-CN" altLang="en-US" sz="2400" dirty="0"/>
              <a:t>语言实操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3600" b="0" dirty="0">
                <a:latin typeface="+mj-lt"/>
              </a:rPr>
              <a:t>4</a:t>
            </a:r>
            <a:r>
              <a:rPr kumimoji="1" lang="en-US" altLang="zh-CN" sz="2400" dirty="0">
                <a:latin typeface="+mj-lt"/>
              </a:rPr>
              <a:t>/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课堂总结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3600" b="0" dirty="0">
                <a:latin typeface="+mj-lt"/>
              </a:rPr>
              <a:t>5</a:t>
            </a:r>
            <a:r>
              <a:rPr kumimoji="1" lang="en-US" altLang="zh-CN" sz="2400" dirty="0">
                <a:latin typeface="+mj-lt"/>
              </a:rPr>
              <a:t>/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相关练习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endParaRPr kumimoji="1" lang="en-US" altLang="zh-CN" sz="2400" b="0" spc="300" dirty="0"/>
          </a:p>
          <a:p>
            <a:pPr>
              <a:lnSpc>
                <a:spcPct val="100000"/>
              </a:lnSpc>
            </a:pPr>
            <a:endParaRPr kumimoji="1" lang="en-US" altLang="zh-CN" sz="2400" b="0" spc="300" dirty="0"/>
          </a:p>
          <a:p>
            <a:pPr>
              <a:lnSpc>
                <a:spcPct val="150000"/>
              </a:lnSpc>
            </a:pPr>
            <a:endParaRPr kumimoji="1" lang="en-US" altLang="zh-CN" sz="2400" b="0" spc="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/>
          <p:cNvSpPr/>
          <p:nvPr/>
        </p:nvSpPr>
        <p:spPr>
          <a:xfrm>
            <a:off x="3248156" y="1085247"/>
            <a:ext cx="2715763" cy="28623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6160529" y="1120108"/>
            <a:ext cx="2715763" cy="28623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265822" y="1085247"/>
            <a:ext cx="2715763" cy="28623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19675" y="368275"/>
            <a:ext cx="2955045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一起来找茬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动手练习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8633" y="4149661"/>
            <a:ext cx="736651" cy="993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36614" y="1450445"/>
            <a:ext cx="26441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b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zh-C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&lt;&lt; hi </a:t>
            </a:r>
            <a:endParaRPr lang="en-US" altLang="zh-C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48157" y="1450445"/>
            <a:ext cx="27157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”hi”;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30490" y="1450445"/>
            <a:ext cx="2783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"hi"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endParaRPr lang="en-US" altLang="zh-CN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  <p:bldP spid="8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zh-CN" altLang="en-US" sz="2400" b="1" spc="0" dirty="0">
                <a:solidFill>
                  <a:srgbClr val="003CA6"/>
                </a:solidFill>
              </a:rPr>
              <a:t>打印算术运算符结果</a:t>
            </a:r>
            <a:endParaRPr lang="zh-CN" altLang="en-US" sz="2400" b="1" spc="0" dirty="0">
              <a:solidFill>
                <a:srgbClr val="003CA6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4771" y="1271561"/>
            <a:ext cx="4766957" cy="268701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" name="文本框 3"/>
          <p:cNvSpPr txBox="1"/>
          <p:nvPr/>
        </p:nvSpPr>
        <p:spPr>
          <a:xfrm>
            <a:off x="5329411" y="3124056"/>
            <a:ext cx="38145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注意！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中，整型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(int)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与整型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(int)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做除法运算的时候，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结果还是整型 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(int)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，直接抹掉小数点后面的数字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向零取整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中的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//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（整除符号）有所区别，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//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是向下取整！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en-US" altLang="zh-CN" sz="2400" b="1" spc="0" dirty="0">
                <a:solidFill>
                  <a:srgbClr val="003CA6"/>
                </a:solidFill>
              </a:rPr>
              <a:t>STOJ 26 </a:t>
            </a:r>
            <a:r>
              <a:rPr lang="zh-CN" altLang="en-US" sz="2400" b="1" spc="0" dirty="0">
                <a:solidFill>
                  <a:srgbClr val="003CA6"/>
                </a:solidFill>
              </a:rPr>
              <a:t>粉刷匠</a:t>
            </a:r>
            <a:endParaRPr lang="zh-CN" altLang="en-US" sz="2400" b="1" spc="0" dirty="0">
              <a:solidFill>
                <a:srgbClr val="003CA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710" y="798609"/>
            <a:ext cx="8552580" cy="38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题目描述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两个工人</a:t>
            </a:r>
            <a:r>
              <a:rPr lang="en-US" altLang="zh-CN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天刷墙</a:t>
            </a:r>
            <a:r>
              <a:rPr lang="en-US" altLang="zh-CN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平方米，请问</a:t>
            </a:r>
            <a:r>
              <a:rPr lang="en-US" altLang="zh-CN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个工人</a:t>
            </a:r>
            <a:r>
              <a:rPr lang="en-US" altLang="zh-CN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天能刷多少平方米？（使用输出语句输出算式的结果即可）</a:t>
            </a:r>
            <a:endParaRPr lang="en-US" altLang="zh-CN" sz="14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Roboto" panose="02000000000000000000" pitchFamily="2" charset="0"/>
                <a:ea typeface="微软雅黑" panose="020B0503020204020204" charset="-122"/>
              </a:rPr>
              <a:t>无</a:t>
            </a:r>
            <a:endParaRPr lang="en-US" altLang="zh-CN" sz="1400" dirty="0">
              <a:latin typeface="Roboto" panose="02000000000000000000" pitchFamily="2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输出一行，为一个整数。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数据范围</a:t>
            </a:r>
            <a:r>
              <a:rPr lang="zh-CN" altLang="en-US" sz="1600" dirty="0">
                <a:solidFill>
                  <a:srgbClr val="3091F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sz="1600" dirty="0">
              <a:solidFill>
                <a:srgbClr val="3091F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本题无输入输出，无需考虑数据范围。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5114" y="2718557"/>
            <a:ext cx="24531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effectLst/>
                <a:latin typeface="微软雅黑" panose="020B0503020204020204" charset="-122"/>
                <a:ea typeface="微软雅黑" panose="020B0503020204020204" charset="-122"/>
              </a:rPr>
              <a:t>无</a:t>
            </a:r>
            <a:endParaRPr lang="en-US" altLang="zh-CN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endParaRPr lang="en-US" altLang="zh-CN" sz="1200" b="1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无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提示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本题仅有唯一一个结果，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oj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测评打分需要答案严格匹配！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en-US" altLang="zh-CN" sz="2400" b="1" spc="0" dirty="0">
                <a:solidFill>
                  <a:srgbClr val="003CA6"/>
                </a:solidFill>
              </a:rPr>
              <a:t>STOJ 28 </a:t>
            </a:r>
            <a:r>
              <a:rPr lang="zh-CN" altLang="en-US" sz="2400" b="1" spc="0" dirty="0">
                <a:solidFill>
                  <a:srgbClr val="003CA6"/>
                </a:solidFill>
              </a:rPr>
              <a:t>运算结果</a:t>
            </a:r>
            <a:endParaRPr lang="zh-CN" altLang="en-US" sz="2400" b="1" spc="0" dirty="0">
              <a:solidFill>
                <a:srgbClr val="003CA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710" y="798609"/>
            <a:ext cx="8552580" cy="38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题目描述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请尝试输出</a:t>
            </a:r>
            <a:r>
              <a:rPr lang="en-US" altLang="zh-CN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[(123764 + 2453 - 2327) * 23 - 78522] </a:t>
            </a: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除以 </a:t>
            </a:r>
            <a:r>
              <a:rPr lang="en-US" altLang="zh-CN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3 </a:t>
            </a: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的 余数。</a:t>
            </a:r>
            <a:endParaRPr lang="en-US" altLang="zh-CN" sz="14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Roboto" panose="02000000000000000000" pitchFamily="2" charset="0"/>
                <a:ea typeface="微软雅黑" panose="020B0503020204020204" charset="-122"/>
              </a:rPr>
              <a:t>无</a:t>
            </a:r>
            <a:endParaRPr lang="en-US" altLang="zh-CN" sz="1400" dirty="0">
              <a:latin typeface="Roboto" panose="02000000000000000000" pitchFamily="2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输出一行，为一个整数。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数据范围</a:t>
            </a:r>
            <a:r>
              <a:rPr lang="zh-CN" altLang="en-US" sz="1600" dirty="0">
                <a:solidFill>
                  <a:srgbClr val="3091F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sz="1600" dirty="0">
              <a:solidFill>
                <a:srgbClr val="3091F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本题无输入输出，无需考虑数据范围。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35114" y="2718557"/>
            <a:ext cx="24531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effectLst/>
                <a:latin typeface="微软雅黑" panose="020B0503020204020204" charset="-122"/>
                <a:ea typeface="微软雅黑" panose="020B0503020204020204" charset="-122"/>
              </a:rPr>
              <a:t>无</a:t>
            </a:r>
            <a:endParaRPr lang="en-US" altLang="zh-CN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endParaRPr lang="en-US" altLang="zh-CN" sz="1200" b="1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无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提示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本题仅有唯一一个结果，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oj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测评打分需要答案严格匹配！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en-US" altLang="zh-CN" sz="2400" b="1" spc="0" dirty="0">
                <a:solidFill>
                  <a:srgbClr val="003CA6"/>
                </a:solidFill>
              </a:rPr>
              <a:t>STOJ 29 </a:t>
            </a:r>
            <a:r>
              <a:rPr lang="zh-CN" altLang="en-US" sz="2400" b="1" spc="0" dirty="0">
                <a:solidFill>
                  <a:srgbClr val="003CA6"/>
                </a:solidFill>
              </a:rPr>
              <a:t>小明买糖</a:t>
            </a:r>
            <a:endParaRPr lang="zh-CN" altLang="en-US" sz="2400" b="1" spc="0" dirty="0">
              <a:solidFill>
                <a:srgbClr val="003CA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710" y="798609"/>
            <a:ext cx="8552580" cy="38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题目描述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小明买了</a:t>
            </a:r>
            <a:r>
              <a:rPr lang="en-US" altLang="zh-CN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块糖，花了</a:t>
            </a:r>
            <a:r>
              <a:rPr lang="en-US" altLang="zh-CN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元钱，他还想买</a:t>
            </a:r>
            <a:r>
              <a:rPr lang="en-US" altLang="zh-CN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块糖，还应该花多少钱？</a:t>
            </a:r>
            <a:endParaRPr lang="en-US" altLang="zh-CN" sz="14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Roboto" panose="02000000000000000000" pitchFamily="2" charset="0"/>
                <a:ea typeface="微软雅黑" panose="020B0503020204020204" charset="-122"/>
              </a:rPr>
              <a:t>无</a:t>
            </a:r>
            <a:endParaRPr lang="en-US" altLang="zh-CN" sz="1400" dirty="0">
              <a:latin typeface="Roboto" panose="02000000000000000000" pitchFamily="2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输出一行，为一个浮点数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也就是小数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，表示花了的钱数。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数据范围</a:t>
            </a:r>
            <a:r>
              <a:rPr lang="zh-CN" altLang="en-US" sz="1600" dirty="0">
                <a:solidFill>
                  <a:srgbClr val="3091F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sz="1600" dirty="0">
              <a:solidFill>
                <a:srgbClr val="3091F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本题无输入输出，无需考虑数据范围。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35114" y="2718557"/>
            <a:ext cx="24531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effectLst/>
                <a:latin typeface="微软雅黑" panose="020B0503020204020204" charset="-122"/>
                <a:ea typeface="微软雅黑" panose="020B0503020204020204" charset="-122"/>
              </a:rPr>
              <a:t>无</a:t>
            </a:r>
            <a:endParaRPr lang="en-US" altLang="zh-CN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endParaRPr lang="en-US" altLang="zh-CN" sz="1200" b="1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无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提示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本题仅有唯一一个结果，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oj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测评打分需要答案严格匹配！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89230" y="243205"/>
            <a:ext cx="8566150" cy="67754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EA501A"/>
                </a:solidFill>
              </a:rPr>
              <a:t> </a:t>
            </a:r>
            <a:r>
              <a:rPr lang="en-US" altLang="zh-CN" sz="2400" b="1" spc="0" dirty="0">
                <a:solidFill>
                  <a:srgbClr val="003CA6"/>
                </a:solidFill>
              </a:rPr>
              <a:t>STOJ 39 </a:t>
            </a:r>
            <a:r>
              <a:rPr lang="zh-CN" altLang="en-US" sz="2400" b="1" spc="0" dirty="0">
                <a:solidFill>
                  <a:srgbClr val="003CA6"/>
                </a:solidFill>
              </a:rPr>
              <a:t>分苹果</a:t>
            </a:r>
            <a:endParaRPr lang="zh-CN" altLang="en-US" sz="2400" b="1" spc="0" dirty="0">
              <a:solidFill>
                <a:srgbClr val="003CA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710" y="798609"/>
            <a:ext cx="8552580" cy="38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题目描述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把</a:t>
            </a:r>
            <a:r>
              <a:rPr lang="en-US" altLang="zh-CN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个苹果平均分给</a:t>
            </a:r>
            <a:r>
              <a:rPr lang="en-US" altLang="zh-CN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dirty="0">
                <a:effectLst/>
                <a:latin typeface="微软雅黑" panose="020B0503020204020204" charset="-122"/>
                <a:ea typeface="微软雅黑" panose="020B0503020204020204" charset="-122"/>
              </a:rPr>
              <a:t>位同学，每人分得几个，还剩几个呢？请使用输出语句输出两个结果。</a:t>
            </a:r>
            <a:endParaRPr lang="en-US" altLang="zh-CN" sz="14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Roboto" panose="02000000000000000000" pitchFamily="2" charset="0"/>
                <a:ea typeface="微软雅黑" panose="020B0503020204020204" charset="-122"/>
              </a:rPr>
              <a:t>无</a:t>
            </a:r>
            <a:endParaRPr lang="en-US" altLang="zh-CN" sz="1400" dirty="0">
              <a:latin typeface="Roboto" panose="02000000000000000000" pitchFamily="2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一行两个整数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用空格隔开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，分别为分得几个苹果，还剩几个苹果。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数据范围</a:t>
            </a:r>
            <a:r>
              <a:rPr lang="zh-CN" altLang="en-US" sz="1600" dirty="0">
                <a:solidFill>
                  <a:srgbClr val="3091F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sz="1600" dirty="0">
              <a:solidFill>
                <a:srgbClr val="3091F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本题无输入输出，无需考虑数据范围。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35114" y="2718557"/>
            <a:ext cx="24531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输入样例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effectLst/>
                <a:latin typeface="微软雅黑" panose="020B0503020204020204" charset="-122"/>
                <a:ea typeface="微软雅黑" panose="020B0503020204020204" charset="-122"/>
              </a:rPr>
              <a:t>无</a:t>
            </a:r>
            <a:endParaRPr lang="en-US" altLang="zh-CN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输出样例</a:t>
            </a:r>
            <a:endParaRPr lang="en-US" altLang="zh-CN" sz="1200" b="1" i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无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提示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本题仅有唯一一个结果，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oj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测评打分需要答案严格匹配！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0443" y="2138092"/>
            <a:ext cx="6582334" cy="8337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4400" b="0" dirty="0">
                <a:latin typeface="+mj-lt"/>
              </a:rPr>
              <a:t>4</a:t>
            </a:r>
            <a:r>
              <a:rPr kumimoji="1" lang="en-US" altLang="zh-CN" sz="3200" dirty="0">
                <a:latin typeface="+mj-lt"/>
              </a:rPr>
              <a:t>/</a:t>
            </a:r>
            <a:r>
              <a:rPr kumimoji="1" lang="zh-CN" altLang="en-US" sz="3200" dirty="0">
                <a:latin typeface="+mj-lt"/>
              </a:rPr>
              <a:t>  </a:t>
            </a:r>
            <a:r>
              <a:rPr kumimoji="1" lang="en-US" altLang="zh-CN" sz="3200" dirty="0">
                <a:latin typeface="+mj-lt"/>
              </a:rPr>
              <a:t> </a:t>
            </a:r>
            <a:r>
              <a:rPr kumimoji="1" lang="zh-CN" altLang="en-US" sz="3200" dirty="0">
                <a:latin typeface="+mj-lt"/>
              </a:rPr>
              <a:t>课堂总结</a:t>
            </a:r>
            <a:endParaRPr kumimoji="1" lang="zh-CN" altLang="en-US" sz="3200" dirty="0">
              <a:latin typeface="+mj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注意事项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68421" y="1129868"/>
            <a:ext cx="5074508" cy="251546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9675" y="1328514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矩形标注 10"/>
          <p:cNvSpPr/>
          <p:nvPr/>
        </p:nvSpPr>
        <p:spPr>
          <a:xfrm>
            <a:off x="2886491" y="1154157"/>
            <a:ext cx="1143476" cy="227171"/>
          </a:xfrm>
          <a:prstGeom prst="wedgeRectCallout">
            <a:avLst>
              <a:gd name="adj1" fmla="val -29851"/>
              <a:gd name="adj2" fmla="val 77115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2760761" y="1129868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头文件</a:t>
            </a:r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标注 12"/>
          <p:cNvSpPr/>
          <p:nvPr/>
        </p:nvSpPr>
        <p:spPr>
          <a:xfrm>
            <a:off x="3721877" y="1603310"/>
            <a:ext cx="1495425" cy="275749"/>
          </a:xfrm>
          <a:prstGeom prst="wedgeRectCallout">
            <a:avLst>
              <a:gd name="adj1" fmla="val -82932"/>
              <a:gd name="adj2" fmla="val 23229"/>
            </a:avLst>
          </a:prstGeom>
          <a:ln w="3810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8"/>
          <p:cNvSpPr txBox="1"/>
          <p:nvPr/>
        </p:nvSpPr>
        <p:spPr>
          <a:xfrm>
            <a:off x="3841415" y="1603310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命名空间</a:t>
            </a:r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标注 15"/>
          <p:cNvSpPr/>
          <p:nvPr/>
        </p:nvSpPr>
        <p:spPr>
          <a:xfrm>
            <a:off x="2706103" y="2114923"/>
            <a:ext cx="1230154" cy="275749"/>
          </a:xfrm>
          <a:prstGeom prst="wedgeRectCallout">
            <a:avLst>
              <a:gd name="adj1" fmla="val -98509"/>
              <a:gd name="adj2" fmla="val -8549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706103" y="2114923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主函数</a:t>
            </a:r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标注 17"/>
          <p:cNvSpPr/>
          <p:nvPr/>
        </p:nvSpPr>
        <p:spPr>
          <a:xfrm>
            <a:off x="2696239" y="2848452"/>
            <a:ext cx="1358265" cy="275749"/>
          </a:xfrm>
          <a:prstGeom prst="wedgeRectCallout">
            <a:avLst>
              <a:gd name="adj1" fmla="val -77639"/>
              <a:gd name="adj2" fmla="val -24956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2696239" y="2847975"/>
            <a:ext cx="165115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</a:rPr>
              <a:t>函数返回值</a:t>
            </a:r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94183" y="3434022"/>
            <a:ext cx="337981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请牢记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程序的基本结构！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理解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中的编译、运行的含义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掌握 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cout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的最基本用法。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矩形标注 19"/>
          <p:cNvSpPr/>
          <p:nvPr/>
        </p:nvSpPr>
        <p:spPr>
          <a:xfrm>
            <a:off x="5304490" y="2572226"/>
            <a:ext cx="1375886" cy="275749"/>
          </a:xfrm>
          <a:prstGeom prst="wedgeRectCallout">
            <a:avLst>
              <a:gd name="adj1" fmla="val -68103"/>
              <a:gd name="adj2" fmla="val -15630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5387358" y="2571750"/>
            <a:ext cx="12934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输出流</a:t>
            </a:r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0443" y="2138092"/>
            <a:ext cx="6582334" cy="8337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4400" b="0" dirty="0">
                <a:latin typeface="+mj-lt"/>
              </a:rPr>
              <a:t>5</a:t>
            </a:r>
            <a:r>
              <a:rPr kumimoji="1" lang="en-US" altLang="zh-CN" sz="3200" dirty="0">
                <a:latin typeface="+mj-lt"/>
              </a:rPr>
              <a:t>/</a:t>
            </a:r>
            <a:r>
              <a:rPr kumimoji="1" lang="zh-CN" altLang="en-US" sz="3200" dirty="0">
                <a:latin typeface="+mj-lt"/>
              </a:rPr>
              <a:t>  </a:t>
            </a:r>
            <a:r>
              <a:rPr kumimoji="1" lang="en-US" altLang="zh-CN" sz="3200" dirty="0">
                <a:latin typeface="+mj-lt"/>
              </a:rPr>
              <a:t> </a:t>
            </a:r>
            <a:r>
              <a:rPr kumimoji="1" lang="zh-CN" altLang="en-US" sz="3200" dirty="0">
                <a:latin typeface="+mj-lt"/>
              </a:rPr>
              <a:t>相关习题</a:t>
            </a:r>
            <a:endParaRPr kumimoji="1" lang="zh-CN" altLang="en-US" sz="3200" dirty="0">
              <a:latin typeface="+mj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相关习题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884" y="939989"/>
            <a:ext cx="8140231" cy="326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300000"/>
              </a:lnSpc>
            </a:pPr>
            <a:r>
              <a:rPr kumimoji="1"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STOJ</a:t>
            </a:r>
            <a:r>
              <a:rPr kumimoji="1"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199 </a:t>
            </a:r>
            <a:r>
              <a:rPr kumimoji="1"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求函数的值</a:t>
            </a:r>
            <a:endParaRPr kumimoji="1"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300000"/>
              </a:lnSpc>
            </a:pPr>
            <a:r>
              <a:rPr kumimoji="1"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STOJ</a:t>
            </a:r>
            <a:r>
              <a:rPr kumimoji="1"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 </a:t>
            </a:r>
            <a:r>
              <a:rPr kumimoji="1"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打印练习</a:t>
            </a:r>
            <a:endParaRPr kumimoji="1"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300000"/>
              </a:lnSpc>
            </a:pPr>
            <a:r>
              <a:rPr kumimoji="1"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洛谷 </a:t>
            </a:r>
            <a:r>
              <a:rPr kumimoji="1"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B2002</a:t>
            </a:r>
            <a:endParaRPr kumimoji="1"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300000"/>
              </a:lnSpc>
            </a:pPr>
            <a:r>
              <a:rPr kumimoji="1"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题单链接：</a:t>
            </a:r>
            <a:r>
              <a:rPr kumimoji="1"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https://</a:t>
            </a:r>
            <a:r>
              <a:rPr kumimoji="1" lang="en-US" altLang="zh-CN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oj.stemstar.com</a:t>
            </a:r>
            <a:r>
              <a:rPr kumimoji="1"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/contest/34</a:t>
            </a:r>
            <a:endParaRPr kumimoji="1"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0443" y="2138092"/>
            <a:ext cx="6582334" cy="8337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4400" b="0" dirty="0">
                <a:latin typeface="+mj-lt"/>
              </a:rPr>
              <a:t>1</a:t>
            </a:r>
            <a:r>
              <a:rPr kumimoji="1" lang="en-US" altLang="zh-CN" sz="3200" dirty="0">
                <a:latin typeface="+mj-lt"/>
              </a:rPr>
              <a:t>/</a:t>
            </a:r>
            <a:r>
              <a:rPr kumimoji="1" lang="zh-CN" altLang="en-US" sz="3200" dirty="0">
                <a:latin typeface="+mj-lt"/>
              </a:rPr>
              <a:t>  </a:t>
            </a:r>
            <a:r>
              <a:rPr kumimoji="1" lang="en-US" altLang="zh-CN" sz="3200" dirty="0">
                <a:latin typeface="+mj-lt"/>
              </a:rPr>
              <a:t> </a:t>
            </a:r>
            <a:r>
              <a:rPr kumimoji="1" lang="zh-CN" altLang="en-US" sz="3200" dirty="0">
                <a:latin typeface="+mj-lt"/>
              </a:rPr>
              <a:t>计算机与编程</a:t>
            </a:r>
            <a:endParaRPr kumimoji="1" lang="zh-CN" altLang="en-US" sz="3200" dirty="0"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什么是编程语言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975034" y="1924805"/>
            <a:ext cx="4974872" cy="168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编程语言是人和计算机交流的工具。</a:t>
            </a:r>
            <a:endParaRPr lang="en-US" altLang="zh-CN" sz="13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3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人通过编程语言来编写程序；计算机则根据编程语言编译成指令并执行程序，从而完成人们设计想要达到的功能。</a:t>
            </a:r>
            <a:endParaRPr lang="zh-CN" altLang="en-US" sz="13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500" b="1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9651" t="5444" r="22216" b="1806"/>
          <a:stretch>
            <a:fillRect/>
          </a:stretch>
        </p:blipFill>
        <p:spPr>
          <a:xfrm>
            <a:off x="2213258" y="2607134"/>
            <a:ext cx="1428000" cy="115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5615" r="15345" b="22008"/>
          <a:stretch>
            <a:fillRect/>
          </a:stretch>
        </p:blipFill>
        <p:spPr>
          <a:xfrm>
            <a:off x="633236" y="1312329"/>
            <a:ext cx="1439281" cy="1158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8361" r="13247" b="9722"/>
          <a:stretch>
            <a:fillRect/>
          </a:stretch>
        </p:blipFill>
        <p:spPr>
          <a:xfrm>
            <a:off x="2201977" y="1312329"/>
            <a:ext cx="1439281" cy="1158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4183" r="2450"/>
          <a:stretch>
            <a:fillRect/>
          </a:stretch>
        </p:blipFill>
        <p:spPr>
          <a:xfrm>
            <a:off x="633236" y="2604314"/>
            <a:ext cx="1439281" cy="1158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编程语言的分类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9917" y="1297416"/>
            <a:ext cx="5641194" cy="20750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1" r="1890"/>
          <a:stretch>
            <a:fillRect/>
          </a:stretch>
        </p:blipFill>
        <p:spPr>
          <a:xfrm>
            <a:off x="6072538" y="917147"/>
            <a:ext cx="2571590" cy="32199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6196" t="5301"/>
          <a:stretch>
            <a:fillRect/>
          </a:stretch>
        </p:blipFill>
        <p:spPr>
          <a:xfrm>
            <a:off x="5611484" y="2004276"/>
            <a:ext cx="3493698" cy="23724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1484" y="3233883"/>
            <a:ext cx="3386932" cy="5229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计算机如何工作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AutoShape 2" descr="冯·诺依曼体系结构_360百科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9342" y="1426490"/>
            <a:ext cx="5564877" cy="29451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8439" y="1476464"/>
            <a:ext cx="2762414" cy="3159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冯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诺依曼确定了”计算机结构“中的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大部件：</a:t>
            </a:r>
            <a:endParaRPr lang="en-US" altLang="zh-CN" sz="1600" b="0" i="0" dirty="0">
              <a:solidFill>
                <a:srgbClr val="121212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</a:rPr>
              <a:t> 运算器</a:t>
            </a:r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</a:rPr>
              <a:t> 控制器</a:t>
            </a:r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</a:rPr>
              <a:t> 存储器</a:t>
            </a:r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</a:rPr>
              <a:t> 输入设备</a:t>
            </a:r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</a:rPr>
              <a:t> 输出设备</a:t>
            </a:r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300000"/>
              </a:lnSpc>
            </a:pPr>
            <a:endParaRPr kumimoji="1"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0443" y="2138092"/>
            <a:ext cx="6582334" cy="8337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4400" b="0" dirty="0">
                <a:latin typeface="+mj-lt"/>
              </a:rPr>
              <a:t>2</a:t>
            </a:r>
            <a:r>
              <a:rPr kumimoji="1" lang="en-US" altLang="zh-CN" sz="3200" dirty="0">
                <a:latin typeface="+mj-lt"/>
              </a:rPr>
              <a:t>/</a:t>
            </a:r>
            <a:r>
              <a:rPr kumimoji="1" lang="zh-CN" altLang="en-US" sz="3200" dirty="0">
                <a:latin typeface="+mj-lt"/>
              </a:rPr>
              <a:t>  </a:t>
            </a:r>
            <a:r>
              <a:rPr kumimoji="1" lang="en-US" altLang="zh-CN" sz="3200" dirty="0">
                <a:latin typeface="+mj-lt"/>
              </a:rPr>
              <a:t> </a:t>
            </a:r>
            <a:r>
              <a:rPr kumimoji="1" lang="zh-CN" altLang="en-US" sz="3200" dirty="0">
                <a:latin typeface="+mj-lt"/>
              </a:rPr>
              <a:t>认识</a:t>
            </a:r>
            <a:r>
              <a:rPr kumimoji="1" lang="en-US" altLang="zh-CN" sz="3200" dirty="0">
                <a:latin typeface="+mj-lt"/>
              </a:rPr>
              <a:t>C++</a:t>
            </a:r>
            <a:r>
              <a:rPr kumimoji="1" lang="zh-CN" altLang="en-US" sz="3200" dirty="0">
                <a:latin typeface="+mj-lt"/>
              </a:rPr>
              <a:t>语言</a:t>
            </a:r>
            <a:endParaRPr kumimoji="1" lang="zh-CN" altLang="en-US" sz="32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语言的历史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1C++语言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4834" y="1815015"/>
            <a:ext cx="1836204" cy="1513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115940" y="1674537"/>
            <a:ext cx="5625288" cy="210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1979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年，本贾尼博士来到</a:t>
            </a:r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AT&amp;T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实验室，开始从事</a:t>
            </a:r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语言的改良工作</a:t>
            </a:r>
            <a:endParaRPr lang="en-US" altLang="zh-CN" sz="13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1983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年，在</a:t>
            </a:r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语言的基础上引入并扩充了“面向对象”的概念，发明了</a:t>
            </a:r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种新的程序语言，该语言被正式命名为</a:t>
            </a:r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endParaRPr lang="en-US" altLang="zh-CN" sz="13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为了表达该语言与</a:t>
            </a:r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语言的渊源关系，它被命名为</a:t>
            </a:r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 而本贾尼博士被尊称为</a:t>
            </a:r>
            <a:r>
              <a:rPr lang="en-US" altLang="zh-CN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r>
              <a:rPr lang="zh-CN" altLang="en-US" sz="13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语言之父。</a:t>
            </a:r>
            <a:endParaRPr lang="en-US" altLang="zh-CN" sz="13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2151" y="3416975"/>
            <a:ext cx="1439928" cy="60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本贾尼 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斯特劳斯特卢普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200000"/>
              </a:lnSpc>
            </a:pP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Bjarne </a:t>
            </a:r>
            <a:r>
              <a:rPr lang="en-US" altLang="zh-CN" sz="9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Stroustrup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9675" y="368275"/>
            <a:ext cx="6445378" cy="501073"/>
          </a:xfrm>
          <a:prstGeom prst="rect">
            <a:avLst/>
          </a:prstGeom>
        </p:spPr>
        <p:txBody>
          <a:bodyPr lIns="68578" tIns="34289" rIns="68578" bIns="3428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2400" b="1" dirty="0">
                <a:solidFill>
                  <a:srgbClr val="003CA6"/>
                </a:solidFill>
                <a:latin typeface="微软雅黑" panose="020B0503020204020204" charset="-122"/>
                <a:ea typeface="微软雅黑" panose="020B0503020204020204" charset="-122"/>
              </a:rPr>
              <a:t>语言应用</a:t>
            </a:r>
            <a:endParaRPr lang="zh-CN" altLang="en-US" sz="2400" b="1" dirty="0">
              <a:solidFill>
                <a:srgbClr val="003C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635000" y="1120775"/>
            <a:ext cx="3120390" cy="192722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4800600" y="1131570"/>
            <a:ext cx="3346450" cy="191643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2493645" y="3129280"/>
            <a:ext cx="3572510" cy="17348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FULL_TEXT_BEAUTIFY_COPY_ID" val="4"/>
</p:tagLst>
</file>

<file path=ppt/tags/tag10.xml><?xml version="1.0" encoding="utf-8"?>
<p:tagLst xmlns:p="http://schemas.openxmlformats.org/presentationml/2006/main">
  <p:tag name="KSO_WM_FULL_TEXT_BEAUTIFY_COPY_ID" val="3"/>
  <p:tag name="KSO_WM_UNIT_PLACING_PICTURE_USER_VIEWPORT" val="{&quot;height&quot;:3177.8881889763779,&quot;width&quot;:3855.5464566929131}"/>
</p:tagLst>
</file>

<file path=ppt/tags/tag11.xml><?xml version="1.0" encoding="utf-8"?>
<p:tagLst xmlns:p="http://schemas.openxmlformats.org/presentationml/2006/main">
  <p:tag name="KSO_WM_FULL_TEXT_BEAUTIFY_COPY_ID" val="4"/>
</p:tagLst>
</file>

<file path=ppt/tags/tag12.xml><?xml version="1.0" encoding="utf-8"?>
<p:tagLst xmlns:p="http://schemas.openxmlformats.org/presentationml/2006/main">
  <p:tag name="KSO_WM_FULL_TEXT_BEAUTIFY_COPY_ID" val="3"/>
</p:tagLst>
</file>

<file path=ppt/tags/tag13.xml><?xml version="1.0" encoding="utf-8"?>
<p:tagLst xmlns:p="http://schemas.openxmlformats.org/presentationml/2006/main">
  <p:tag name="KSO_WM_FULL_TEXT_BEAUTIFY_COPY_ID" val="3"/>
</p:tagLst>
</file>

<file path=ppt/tags/tag14.xml><?xml version="1.0" encoding="utf-8"?>
<p:tagLst xmlns:p="http://schemas.openxmlformats.org/presentationml/2006/main">
  <p:tag name="KSO_WM_FULL_TEXT_BEAUTIFY_COPY_ID" val="5"/>
</p:tagLst>
</file>

<file path=ppt/tags/tag15.xml><?xml version="1.0" encoding="utf-8"?>
<p:tagLst xmlns:p="http://schemas.openxmlformats.org/presentationml/2006/main">
  <p:tag name="KSO_WM_FULL_TEXT_BEAUTIFY_COPY_ID" val="6"/>
</p:tagLst>
</file>

<file path=ppt/tags/tag16.xml><?xml version="1.0" encoding="utf-8"?>
<p:tagLst xmlns:p="http://schemas.openxmlformats.org/presentationml/2006/main">
  <p:tag name="KSO_WM_FULL_TEXT_BEAUTIFY_COPY_ID" val="5"/>
</p:tagLst>
</file>

<file path=ppt/tags/tag17.xml><?xml version="1.0" encoding="utf-8"?>
<p:tagLst xmlns:p="http://schemas.openxmlformats.org/presentationml/2006/main">
  <p:tag name="KSO_WM_FULL_TEXT_BEAUTIFY_COPY_ID" val="7"/>
</p:tagLst>
</file>

<file path=ppt/tags/tag18.xml><?xml version="1.0" encoding="utf-8"?>
<p:tagLst xmlns:p="http://schemas.openxmlformats.org/presentationml/2006/main">
  <p:tag name="KSO_WM_FULL_TEXT_BEAUTIFY_COPY_ID" val="8"/>
</p:tagLst>
</file>

<file path=ppt/tags/tag19.xml><?xml version="1.0" encoding="utf-8"?>
<p:tagLst xmlns:p="http://schemas.openxmlformats.org/presentationml/2006/main">
  <p:tag name="KSO_WM_FULL_TEXT_BEAUTIFY_COPY_ID" val="9"/>
</p:tagLst>
</file>

<file path=ppt/tags/tag2.xml><?xml version="1.0" encoding="utf-8"?>
<p:tagLst xmlns:p="http://schemas.openxmlformats.org/presentationml/2006/main">
  <p:tag name="KSO_WM_FULL_TEXT_BEAUTIFY_COPY_ID" val="5"/>
</p:tagLst>
</file>

<file path=ppt/tags/tag20.xml><?xml version="1.0" encoding="utf-8"?>
<p:tagLst xmlns:p="http://schemas.openxmlformats.org/presentationml/2006/main">
  <p:tag name="KSO_WM_FULL_TEXT_BEAUTIFY_COPY_ID" val="3"/>
</p:tagLst>
</file>

<file path=ppt/tags/tag21.xml><?xml version="1.0" encoding="utf-8"?>
<p:tagLst xmlns:p="http://schemas.openxmlformats.org/presentationml/2006/main">
  <p:tag name="KSO_WM_FULL_TEXT_BEAUTIFY_COPY_ID" val="10"/>
</p:tagLst>
</file>

<file path=ppt/tags/tag22.xml><?xml version="1.0" encoding="utf-8"?>
<p:tagLst xmlns:p="http://schemas.openxmlformats.org/presentationml/2006/main">
  <p:tag name="KSO_WM_FULL_TEXT_BEAUTIFY_COPY_ID" val="4"/>
</p:tagLst>
</file>

<file path=ppt/tags/tag23.xml><?xml version="1.0" encoding="utf-8"?>
<p:tagLst xmlns:p="http://schemas.openxmlformats.org/presentationml/2006/main">
  <p:tag name="KSO_WM_FULL_TEXT_BEAUTIFY_COPY_ID" val="7"/>
</p:tagLst>
</file>

<file path=ppt/tags/tag24.xml><?xml version="1.0" encoding="utf-8"?>
<p:tagLst xmlns:p="http://schemas.openxmlformats.org/presentationml/2006/main">
  <p:tag name="KSO_WM_FULL_TEXT_BEAUTIFY_COPY_ID" val="2"/>
</p:tagLst>
</file>

<file path=ppt/tags/tag25.xml><?xml version="1.0" encoding="utf-8"?>
<p:tagLst xmlns:p="http://schemas.openxmlformats.org/presentationml/2006/main">
  <p:tag name="KSO_WM_FULL_TEXT_BEAUTIFY_COPY_ID" val="3"/>
</p:tagLst>
</file>

<file path=ppt/tags/tag26.xml><?xml version="1.0" encoding="utf-8"?>
<p:tagLst xmlns:p="http://schemas.openxmlformats.org/presentationml/2006/main">
  <p:tag name="KSO_WM_FULL_TEXT_BEAUTIFY_COPY_ID" val="2"/>
</p:tagLst>
</file>

<file path=ppt/tags/tag27.xml><?xml version="1.0" encoding="utf-8"?>
<p:tagLst xmlns:p="http://schemas.openxmlformats.org/presentationml/2006/main">
  <p:tag name="KSO_WM_FULL_TEXT_BEAUTIFY_COPY_ID" val="2"/>
</p:tagLst>
</file>

<file path=ppt/tags/tag28.xml><?xml version="1.0" encoding="utf-8"?>
<p:tagLst xmlns:p="http://schemas.openxmlformats.org/presentationml/2006/main">
  <p:tag name="KSO_WM_FULL_TEXT_BEAUTIFY_COPY_ID" val="2"/>
</p:tagLst>
</file>

<file path=ppt/tags/tag29.xml><?xml version="1.0" encoding="utf-8"?>
<p:tagLst xmlns:p="http://schemas.openxmlformats.org/presentationml/2006/main">
  <p:tag name="KSO_WM_FULL_TEXT_BEAUTIFY_COPY_ID" val="2"/>
</p:tagLst>
</file>

<file path=ppt/tags/tag3.xml><?xml version="1.0" encoding="utf-8"?>
<p:tagLst xmlns:p="http://schemas.openxmlformats.org/presentationml/2006/main">
  <p:tag name="KSO_WM_FULL_TEXT_BEAUTIFY_COPY_ID" val="6"/>
</p:tagLst>
</file>

<file path=ppt/tags/tag30.xml><?xml version="1.0" encoding="utf-8"?>
<p:tagLst xmlns:p="http://schemas.openxmlformats.org/presentationml/2006/main">
  <p:tag name="ISPRING_ULTRA_SCORM_TRACKING_SLIDES" val="1"/>
  <p:tag name="GENSWF_OUTPUT_FILE_NAME" val="06"/>
  <p:tag name="KSO_WPP_MARK_KEY" val="49d6ec15-bf1a-445a-b1b4-4d8ed3edb928"/>
  <p:tag name="COMMONDATA" val="eyJoZGlkIjoiNjQzZjg4MjE3MDhhMjgwZGI0NGI3NTYxNTNkYWVmYmYifQ=="/>
</p:tagLst>
</file>

<file path=ppt/tags/tag4.xml><?xml version="1.0" encoding="utf-8"?>
<p:tagLst xmlns:p="http://schemas.openxmlformats.org/presentationml/2006/main">
  <p:tag name="KSO_WM_FULL_TEXT_BEAUTIFY_COPY_ID" val="7"/>
</p:tagLst>
</file>

<file path=ppt/tags/tag5.xml><?xml version="1.0" encoding="utf-8"?>
<p:tagLst xmlns:p="http://schemas.openxmlformats.org/presentationml/2006/main">
  <p:tag name="KSO_WM_FULL_TEXT_BEAUTIFY_COPY_ID" val="8"/>
</p:tagLst>
</file>

<file path=ppt/tags/tag6.xml><?xml version="1.0" encoding="utf-8"?>
<p:tagLst xmlns:p="http://schemas.openxmlformats.org/presentationml/2006/main">
  <p:tag name="KSO_WM_FULL_TEXT_BEAUTIFY_COPY_ID" val="3"/>
</p:tagLst>
</file>

<file path=ppt/tags/tag7.xml><?xml version="1.0" encoding="utf-8"?>
<p:tagLst xmlns:p="http://schemas.openxmlformats.org/presentationml/2006/main">
  <p:tag name="KSO_WM_FULL_TEXT_BEAUTIFY_COPY_ID" val="4"/>
</p:tagLst>
</file>

<file path=ppt/tags/tag8.xml><?xml version="1.0" encoding="utf-8"?>
<p:tagLst xmlns:p="http://schemas.openxmlformats.org/presentationml/2006/main">
  <p:tag name="KSO_WM_FULL_TEXT_BEAUTIFY_COPY_ID" val="5"/>
</p:tagLst>
</file>

<file path=ppt/tags/tag9.xml><?xml version="1.0" encoding="utf-8"?>
<p:tagLst xmlns:p="http://schemas.openxmlformats.org/presentationml/2006/main">
  <p:tag name="KSO_WM_FULL_TEXT_BEAUTIFY_COPY_ID" val="6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2597</Words>
  <Application>WPS 演示</Application>
  <PresentationFormat>全屏显示(16:9)</PresentationFormat>
  <Paragraphs>330</Paragraphs>
  <Slides>30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Arial</vt:lpstr>
      <vt:lpstr>微软雅黑</vt:lpstr>
      <vt:lpstr>-apple-system</vt:lpstr>
      <vt:lpstr>Arial Unicode MS</vt:lpstr>
      <vt:lpstr>黑体</vt:lpstr>
      <vt:lpstr>等线</vt:lpstr>
      <vt:lpstr>Consolas</vt:lpstr>
      <vt:lpstr>Helvetica Neue</vt:lpstr>
      <vt:lpstr>Roboto</vt:lpstr>
      <vt:lpstr>Segoe Print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书签式三项并列关系图表</dc:title>
  <dc:creator>杜鹏亮</dc:creator>
  <cp:lastModifiedBy>Black and Yellow</cp:lastModifiedBy>
  <cp:revision>108</cp:revision>
  <dcterms:created xsi:type="dcterms:W3CDTF">2023-11-16T10:08:00Z</dcterms:created>
  <dcterms:modified xsi:type="dcterms:W3CDTF">2025-02-22T16:26:24Z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72F392DA80DC4969AB314C71AE3DE347</vt:lpwstr>
  </property>
  <property fmtid="{D5CDD505-2E9C-101B-9397-08002B2CF9AE}" pid="3" name="KSOProductBuildVer">
    <vt:lpwstr>2052-12.1.0.19770</vt:lpwstr>
  </property>
</Properties>
</file>